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6"/>
  </p:notesMasterIdLst>
  <p:sldIdLst>
    <p:sldId id="256" r:id="rId2"/>
    <p:sldId id="257" r:id="rId3"/>
    <p:sldId id="258" r:id="rId4"/>
    <p:sldId id="259" r:id="rId5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7"/>
      <p:bold r:id="rId8"/>
      <p:italic r:id="rId9"/>
      <p:boldItalic r:id="rId10"/>
    </p:embeddedFont>
    <p:embeddedFont>
      <p:font typeface="Montserrat" panose="00000500000000000000" pitchFamily="2" charset="0"/>
      <p:regular r:id="rId11"/>
      <p:bold r:id="rId12"/>
      <p:italic r:id="rId13"/>
      <p:boldItalic r:id="rId1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6" d="100"/>
          <a:sy n="86" d="100"/>
        </p:scale>
        <p:origin x="235" y="4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2.fntdata"/><Relationship Id="rId13" Type="http://schemas.openxmlformats.org/officeDocument/2006/relationships/font" Target="fonts/font7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font" Target="fonts/font1.fntdata"/><Relationship Id="rId12" Type="http://schemas.openxmlformats.org/officeDocument/2006/relationships/font" Target="fonts/font6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font" Target="fonts/font3.fntdata"/><Relationship Id="rId1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1d786a3da86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1d786a3da86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d786a3da86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1d786a3da86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d786a3da86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1d786a3da86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alibri"/>
              <a:buChar char="●"/>
              <a:defRPr sz="1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libri"/>
              <a:buChar char="○"/>
              <a:defRPr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libri"/>
              <a:buChar char="■"/>
              <a:defRPr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libri"/>
              <a:buChar char="●"/>
              <a:defRPr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libri"/>
              <a:buChar char="○"/>
              <a:defRPr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libri"/>
              <a:buChar char="■"/>
              <a:defRPr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libri"/>
              <a:buChar char="●"/>
              <a:defRPr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libri"/>
              <a:buChar char="○"/>
              <a:defRPr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libri"/>
              <a:buChar char="■"/>
              <a:defRPr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hyperlink" Target="https://www.oqmd.org/" TargetMode="External"/><Relationship Id="rId7" Type="http://schemas.openxmlformats.org/officeDocument/2006/relationships/hyperlink" Target="https://cmr.fysik.dtu.dk/c2db/c2db.html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hyperlink" Target="https://materials.nrel.gov/" TargetMode="External"/><Relationship Id="rId4" Type="http://schemas.openxmlformats.org/officeDocument/2006/relationships/image" Target="../media/image12.png"/><Relationship Id="rId9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143316" y="173882"/>
            <a:ext cx="9073200" cy="97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" sz="2580" dirty="0">
                <a:latin typeface="Montserrat"/>
                <a:ea typeface="Montserrat"/>
                <a:cs typeface="Montserrat"/>
                <a:sym typeface="Montserrat"/>
              </a:rPr>
              <a:t>DFT bypass with machine learning for the prediction of exciton binding energy in perovskite solar cells</a:t>
            </a:r>
            <a:endParaRPr sz="2580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810399" y="1761446"/>
            <a:ext cx="7612200" cy="12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lang="en" sz="144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Migon Choi (Duke University)</a:t>
            </a:r>
            <a:endParaRPr sz="144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lang="en" sz="144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Aaron Peng (University of Chicago)</a:t>
            </a:r>
            <a:endParaRPr sz="144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lang="en" sz="144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Cindy Wong (University of Illinois Urbana-Champaign)</a:t>
            </a:r>
            <a:endParaRPr sz="144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 rotWithShape="1">
          <a:blip r:embed="rId3">
            <a:alphaModFix/>
          </a:blip>
          <a:srcRect l="24629" t="39518" r="22799" b="27940"/>
          <a:stretch/>
        </p:blipFill>
        <p:spPr>
          <a:xfrm>
            <a:off x="810399" y="2615758"/>
            <a:ext cx="1224000" cy="1347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58" name="Google Shape;58;p13"/>
          <p:cNvPicPr preferRelativeResize="0"/>
          <p:nvPr/>
        </p:nvPicPr>
        <p:blipFill rotWithShape="1">
          <a:blip r:embed="rId4">
            <a:alphaModFix/>
          </a:blip>
          <a:srcRect l="24176" t="21001" r="17425" b="42937"/>
          <a:stretch/>
        </p:blipFill>
        <p:spPr>
          <a:xfrm>
            <a:off x="2034399" y="1294481"/>
            <a:ext cx="934200" cy="1248000"/>
          </a:xfrm>
          <a:prstGeom prst="ellipse">
            <a:avLst/>
          </a:prstGeom>
          <a:noFill/>
          <a:ln>
            <a:noFill/>
          </a:ln>
        </p:spPr>
      </p:pic>
      <p:grpSp>
        <p:nvGrpSpPr>
          <p:cNvPr id="59" name="Google Shape;59;p13"/>
          <p:cNvGrpSpPr/>
          <p:nvPr/>
        </p:nvGrpSpPr>
        <p:grpSpPr>
          <a:xfrm>
            <a:off x="2752213" y="3501675"/>
            <a:ext cx="3899523" cy="1493275"/>
            <a:chOff x="2887400" y="3529525"/>
            <a:chExt cx="3899523" cy="1493275"/>
          </a:xfrm>
        </p:grpSpPr>
        <p:pic>
          <p:nvPicPr>
            <p:cNvPr id="60" name="Google Shape;60;p1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708126" y="3632268"/>
              <a:ext cx="2090862" cy="13905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" name="Google Shape;61;p13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313156" y="4266200"/>
              <a:ext cx="501947" cy="3235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2" name="Google Shape;62;p13"/>
            <p:cNvSpPr/>
            <p:nvPr/>
          </p:nvSpPr>
          <p:spPr>
            <a:xfrm>
              <a:off x="2887400" y="3529525"/>
              <a:ext cx="1150800" cy="408000"/>
            </a:xfrm>
            <a:prstGeom prst="wedgeRoundRectCallout">
              <a:avLst>
                <a:gd name="adj1" fmla="val 55435"/>
                <a:gd name="adj2" fmla="val 82001"/>
                <a:gd name="adj3" fmla="val 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latin typeface="Montserrat"/>
                  <a:ea typeface="Montserrat"/>
                  <a:cs typeface="Montserrat"/>
                  <a:sym typeface="Montserrat"/>
                </a:rPr>
                <a:t>Is this important?</a:t>
              </a:r>
              <a:endParaRPr sz="1100"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63" name="Google Shape;63;p13"/>
            <p:cNvSpPr/>
            <p:nvPr/>
          </p:nvSpPr>
          <p:spPr>
            <a:xfrm>
              <a:off x="5484923" y="3632267"/>
              <a:ext cx="1302000" cy="408000"/>
            </a:xfrm>
            <a:prstGeom prst="wedgeRoundRectCallout">
              <a:avLst>
                <a:gd name="adj1" fmla="val -56381"/>
                <a:gd name="adj2" fmla="val 80526"/>
                <a:gd name="adj3" fmla="val 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latin typeface="Montserrat"/>
                  <a:ea typeface="Montserrat"/>
                  <a:cs typeface="Montserrat"/>
                  <a:sym typeface="Montserrat"/>
                </a:rPr>
                <a:t>Nah just toss it</a:t>
              </a:r>
              <a:endParaRPr sz="1100"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pic>
        <p:nvPicPr>
          <p:cNvPr id="7" name="Picture 6" descr="A group of children posing for a photo&#10;&#10;Description automatically generated">
            <a:extLst>
              <a:ext uri="{FF2B5EF4-FFF2-40B4-BE49-F238E27FC236}">
                <a16:creationId xmlns:a16="http://schemas.microsoft.com/office/drawing/2014/main" id="{849BEB95-CCC1-EB02-FC59-44FB96EEF76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6223" t="11679" r="48717" b="45006"/>
          <a:stretch/>
        </p:blipFill>
        <p:spPr>
          <a:xfrm>
            <a:off x="7167662" y="1907211"/>
            <a:ext cx="962710" cy="1248000"/>
          </a:xfrm>
          <a:prstGeom prst="ellipse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>
            <a:spLocks noGrp="1"/>
          </p:cNvSpPr>
          <p:nvPr>
            <p:ph type="title"/>
          </p:nvPr>
        </p:nvSpPr>
        <p:spPr>
          <a:xfrm>
            <a:off x="10875" y="29500"/>
            <a:ext cx="9249900" cy="48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720">
                <a:latin typeface="Montserrat"/>
                <a:ea typeface="Montserrat"/>
                <a:cs typeface="Montserrat"/>
                <a:sym typeface="Montserrat"/>
              </a:rPr>
              <a:t>Optical properties with and without excitonic effects in direct semiconductors</a:t>
            </a:r>
            <a:endParaRPr sz="172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9" name="Google Shape;69;p14"/>
          <p:cNvSpPr txBox="1"/>
          <p:nvPr/>
        </p:nvSpPr>
        <p:spPr>
          <a:xfrm>
            <a:off x="10875" y="572700"/>
            <a:ext cx="2997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u="sng">
                <a:latin typeface="Calibri"/>
                <a:ea typeface="Calibri"/>
                <a:cs typeface="Calibri"/>
                <a:sym typeface="Calibri"/>
              </a:rPr>
              <a:t>Independent-electron approximation</a:t>
            </a:r>
            <a:endParaRPr b="1" u="sng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" name="Google Shape;70;p14"/>
          <p:cNvSpPr txBox="1"/>
          <p:nvPr/>
        </p:nvSpPr>
        <p:spPr>
          <a:xfrm>
            <a:off x="3062150" y="572700"/>
            <a:ext cx="2344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u="sng">
                <a:latin typeface="Calibri"/>
                <a:ea typeface="Calibri"/>
                <a:cs typeface="Calibri"/>
                <a:sym typeface="Calibri"/>
              </a:rPr>
              <a:t>Inclusion of excitonic effects</a:t>
            </a:r>
            <a:endParaRPr b="1" u="sng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1" name="Google Shape;71;p14"/>
          <p:cNvGrpSpPr/>
          <p:nvPr/>
        </p:nvGrpSpPr>
        <p:grpSpPr>
          <a:xfrm>
            <a:off x="65800" y="1273763"/>
            <a:ext cx="3204550" cy="2627828"/>
            <a:chOff x="65800" y="1273763"/>
            <a:chExt cx="3204550" cy="2627828"/>
          </a:xfrm>
        </p:grpSpPr>
        <p:sp>
          <p:nvSpPr>
            <p:cNvPr id="72" name="Google Shape;72;p14"/>
            <p:cNvSpPr/>
            <p:nvPr/>
          </p:nvSpPr>
          <p:spPr>
            <a:xfrm>
              <a:off x="648825" y="1273763"/>
              <a:ext cx="1118950" cy="997125"/>
            </a:xfrm>
            <a:custGeom>
              <a:avLst/>
              <a:gdLst/>
              <a:ahLst/>
              <a:cxnLst/>
              <a:rect l="l" t="t" r="r" b="b"/>
              <a:pathLst>
                <a:path w="44758" h="39885" extrusionOk="0">
                  <a:moveTo>
                    <a:pt x="0" y="1504"/>
                  </a:moveTo>
                  <a:cubicBezTo>
                    <a:pt x="3448" y="7898"/>
                    <a:pt x="13226" y="40120"/>
                    <a:pt x="20686" y="39869"/>
                  </a:cubicBezTo>
                  <a:cubicBezTo>
                    <a:pt x="28146" y="39618"/>
                    <a:pt x="40746" y="6645"/>
                    <a:pt x="44758" y="0"/>
                  </a:cubicBez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3" name="Google Shape;73;p14"/>
            <p:cNvSpPr/>
            <p:nvPr/>
          </p:nvSpPr>
          <p:spPr>
            <a:xfrm rot="10800000" flipH="1">
              <a:off x="648825" y="2904466"/>
              <a:ext cx="1118950" cy="997125"/>
            </a:xfrm>
            <a:custGeom>
              <a:avLst/>
              <a:gdLst/>
              <a:ahLst/>
              <a:cxnLst/>
              <a:rect l="l" t="t" r="r" b="b"/>
              <a:pathLst>
                <a:path w="44758" h="39885" extrusionOk="0">
                  <a:moveTo>
                    <a:pt x="0" y="1504"/>
                  </a:moveTo>
                  <a:cubicBezTo>
                    <a:pt x="3448" y="7898"/>
                    <a:pt x="13226" y="40120"/>
                    <a:pt x="20686" y="39869"/>
                  </a:cubicBezTo>
                  <a:cubicBezTo>
                    <a:pt x="28146" y="39618"/>
                    <a:pt x="40746" y="6645"/>
                    <a:pt x="44758" y="0"/>
                  </a:cubicBez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74" name="Google Shape;74;p14"/>
            <p:cNvCxnSpPr/>
            <p:nvPr/>
          </p:nvCxnSpPr>
          <p:spPr>
            <a:xfrm rot="10800000">
              <a:off x="1147175" y="2228450"/>
              <a:ext cx="0" cy="677100"/>
            </a:xfrm>
            <a:prstGeom prst="straightConnector1">
              <a:avLst/>
            </a:prstGeom>
            <a:noFill/>
            <a:ln w="19050" cap="flat" cmpd="sng">
              <a:solidFill>
                <a:srgbClr val="3C78D8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75" name="Google Shape;75;p14"/>
            <p:cNvCxnSpPr/>
            <p:nvPr/>
          </p:nvCxnSpPr>
          <p:spPr>
            <a:xfrm>
              <a:off x="1194863" y="2240363"/>
              <a:ext cx="8700" cy="667200"/>
            </a:xfrm>
            <a:prstGeom prst="straightConnector1">
              <a:avLst/>
            </a:prstGeom>
            <a:noFill/>
            <a:ln w="19050" cap="flat" cmpd="sng">
              <a:solidFill>
                <a:srgbClr val="FFD966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76" name="Google Shape;76;p14"/>
            <p:cNvSpPr txBox="1"/>
            <p:nvPr/>
          </p:nvSpPr>
          <p:spPr>
            <a:xfrm>
              <a:off x="65800" y="2261700"/>
              <a:ext cx="9774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highlight>
                    <a:srgbClr val="9FC5E8"/>
                  </a:highlight>
                  <a:latin typeface="Calibri"/>
                  <a:ea typeface="Calibri"/>
                  <a:cs typeface="Calibri"/>
                  <a:sym typeface="Calibri"/>
                </a:rPr>
                <a:t>absorption</a:t>
              </a:r>
              <a:endParaRPr>
                <a:solidFill>
                  <a:schemeClr val="dk1"/>
                </a:solidFill>
                <a:highlight>
                  <a:srgbClr val="9FC5E8"/>
                </a:highlight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Google Shape;77;p14"/>
            <p:cNvSpPr txBox="1"/>
            <p:nvPr/>
          </p:nvSpPr>
          <p:spPr>
            <a:xfrm>
              <a:off x="84000" y="2571738"/>
              <a:ext cx="10632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highlight>
                    <a:srgbClr val="F1C232"/>
                  </a:highlight>
                  <a:latin typeface="Calibri"/>
                  <a:ea typeface="Calibri"/>
                  <a:cs typeface="Calibri"/>
                  <a:sym typeface="Calibri"/>
                </a:rPr>
                <a:t>emission</a:t>
              </a:r>
              <a:endParaRPr>
                <a:highlight>
                  <a:srgbClr val="F1C232"/>
                </a:highlight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78" name="Google Shape;78;p14"/>
            <p:cNvCxnSpPr/>
            <p:nvPr/>
          </p:nvCxnSpPr>
          <p:spPr>
            <a:xfrm rot="10800000" flipH="1">
              <a:off x="1147175" y="2237963"/>
              <a:ext cx="912000" cy="2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79;p14"/>
            <p:cNvCxnSpPr/>
            <p:nvPr/>
          </p:nvCxnSpPr>
          <p:spPr>
            <a:xfrm>
              <a:off x="1175050" y="2904463"/>
              <a:ext cx="921900" cy="12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80;p14"/>
            <p:cNvCxnSpPr/>
            <p:nvPr/>
          </p:nvCxnSpPr>
          <p:spPr>
            <a:xfrm>
              <a:off x="2033350" y="2233250"/>
              <a:ext cx="9300" cy="667500"/>
            </a:xfrm>
            <a:prstGeom prst="straightConnector1">
              <a:avLst/>
            </a:prstGeom>
            <a:noFill/>
            <a:ln w="19050" cap="flat" cmpd="sng">
              <a:solidFill>
                <a:srgbClr val="93C47D"/>
              </a:solidFill>
              <a:prstDash val="solid"/>
              <a:round/>
              <a:headEnd type="triangle" w="med" len="med"/>
              <a:tailEnd type="triangle" w="med" len="med"/>
            </a:ln>
          </p:spPr>
        </p:cxnSp>
        <p:sp>
          <p:nvSpPr>
            <p:cNvPr id="81" name="Google Shape;81;p14"/>
            <p:cNvSpPr txBox="1"/>
            <p:nvPr/>
          </p:nvSpPr>
          <p:spPr>
            <a:xfrm>
              <a:off x="2094950" y="2366900"/>
              <a:ext cx="11754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highlight>
                    <a:srgbClr val="93C47D"/>
                  </a:highlight>
                  <a:latin typeface="Calibri"/>
                  <a:ea typeface="Calibri"/>
                  <a:cs typeface="Calibri"/>
                  <a:sym typeface="Calibri"/>
                </a:rPr>
                <a:t>Band gap E</a:t>
              </a:r>
              <a:r>
                <a:rPr lang="en" baseline="-25000">
                  <a:highlight>
                    <a:srgbClr val="93C47D"/>
                  </a:highlight>
                  <a:latin typeface="Calibri"/>
                  <a:ea typeface="Calibri"/>
                  <a:cs typeface="Calibri"/>
                  <a:sym typeface="Calibri"/>
                </a:rPr>
                <a:t>g</a:t>
              </a:r>
              <a:endParaRPr baseline="-25000">
                <a:highlight>
                  <a:srgbClr val="93C47D"/>
                </a:highlight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2" name="Google Shape;82;p14"/>
          <p:cNvSpPr/>
          <p:nvPr/>
        </p:nvSpPr>
        <p:spPr>
          <a:xfrm>
            <a:off x="3367625" y="1196150"/>
            <a:ext cx="1118950" cy="997125"/>
          </a:xfrm>
          <a:custGeom>
            <a:avLst/>
            <a:gdLst/>
            <a:ahLst/>
            <a:cxnLst/>
            <a:rect l="l" t="t" r="r" b="b"/>
            <a:pathLst>
              <a:path w="44758" h="39885" extrusionOk="0">
                <a:moveTo>
                  <a:pt x="0" y="1504"/>
                </a:moveTo>
                <a:cubicBezTo>
                  <a:pt x="3448" y="7898"/>
                  <a:pt x="13226" y="40120"/>
                  <a:pt x="20686" y="39869"/>
                </a:cubicBezTo>
                <a:cubicBezTo>
                  <a:pt x="28146" y="39618"/>
                  <a:pt x="40746" y="6645"/>
                  <a:pt x="44758" y="0"/>
                </a:cubicBezTo>
              </a:path>
            </a:pathLst>
          </a:cu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3" name="Google Shape;83;p14"/>
          <p:cNvSpPr/>
          <p:nvPr/>
        </p:nvSpPr>
        <p:spPr>
          <a:xfrm>
            <a:off x="3589875" y="2115925"/>
            <a:ext cx="620570" cy="263839"/>
          </a:xfrm>
          <a:custGeom>
            <a:avLst/>
            <a:gdLst/>
            <a:ahLst/>
            <a:cxnLst/>
            <a:rect l="l" t="t" r="r" b="b"/>
            <a:pathLst>
              <a:path w="44758" h="39885" extrusionOk="0">
                <a:moveTo>
                  <a:pt x="0" y="1504"/>
                </a:moveTo>
                <a:cubicBezTo>
                  <a:pt x="3448" y="7898"/>
                  <a:pt x="13226" y="40120"/>
                  <a:pt x="20686" y="39869"/>
                </a:cubicBezTo>
                <a:cubicBezTo>
                  <a:pt x="28146" y="39618"/>
                  <a:pt x="40746" y="6645"/>
                  <a:pt x="44758" y="0"/>
                </a:cubicBezTo>
              </a:path>
            </a:pathLst>
          </a:custGeom>
          <a:noFill/>
          <a:ln w="19050" cap="flat" cmpd="sng">
            <a:solidFill>
              <a:srgbClr val="8E7CC3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4" name="Google Shape;84;p14"/>
          <p:cNvSpPr txBox="1"/>
          <p:nvPr/>
        </p:nvSpPr>
        <p:spPr>
          <a:xfrm>
            <a:off x="10875" y="896700"/>
            <a:ext cx="1513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Conduction band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85;p14"/>
          <p:cNvSpPr txBox="1"/>
          <p:nvPr/>
        </p:nvSpPr>
        <p:spPr>
          <a:xfrm>
            <a:off x="10875" y="3825400"/>
            <a:ext cx="1513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Valence band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6" name="Google Shape;86;p14"/>
          <p:cNvPicPr preferRelativeResize="0"/>
          <p:nvPr/>
        </p:nvPicPr>
        <p:blipFill rotWithShape="1">
          <a:blip r:embed="rId3">
            <a:alphaModFix/>
          </a:blip>
          <a:srcRect r="3053"/>
          <a:stretch/>
        </p:blipFill>
        <p:spPr>
          <a:xfrm>
            <a:off x="5646575" y="1117943"/>
            <a:ext cx="3497100" cy="2703032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4"/>
          <p:cNvSpPr txBox="1"/>
          <p:nvPr/>
        </p:nvSpPr>
        <p:spPr>
          <a:xfrm>
            <a:off x="6105975" y="572700"/>
            <a:ext cx="2508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u="sng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" name="Google Shape;88;p14"/>
          <p:cNvSpPr txBox="1"/>
          <p:nvPr/>
        </p:nvSpPr>
        <p:spPr>
          <a:xfrm>
            <a:off x="6105975" y="3642175"/>
            <a:ext cx="31548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alibri"/>
                <a:ea typeface="Calibri"/>
                <a:cs typeface="Calibri"/>
                <a:sym typeface="Calibri"/>
              </a:rPr>
              <a:t>[1] Sturge, M. </a:t>
            </a:r>
            <a:r>
              <a:rPr lang="en" sz="1100" i="1">
                <a:latin typeface="Calibri"/>
                <a:ea typeface="Calibri"/>
                <a:cs typeface="Calibri"/>
                <a:sym typeface="Calibri"/>
              </a:rPr>
              <a:t>Physical Review</a:t>
            </a:r>
            <a:r>
              <a:rPr lang="en" sz="1100"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(1962) </a:t>
            </a:r>
            <a:r>
              <a:rPr lang="en" sz="1100">
                <a:latin typeface="Calibri"/>
                <a:ea typeface="Calibri"/>
                <a:cs typeface="Calibri"/>
                <a:sym typeface="Calibri"/>
              </a:rPr>
              <a:t>127(3), 768.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14"/>
          <p:cNvSpPr txBox="1"/>
          <p:nvPr/>
        </p:nvSpPr>
        <p:spPr>
          <a:xfrm>
            <a:off x="5951375" y="572700"/>
            <a:ext cx="3204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u="sng">
                <a:latin typeface="Calibri"/>
                <a:ea typeface="Calibri"/>
                <a:cs typeface="Calibri"/>
                <a:sym typeface="Calibri"/>
              </a:rPr>
              <a:t>Ex: GaAs with and without excitonic effects [1]</a:t>
            </a:r>
            <a:endParaRPr b="1" u="sng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14"/>
          <p:cNvSpPr txBox="1"/>
          <p:nvPr/>
        </p:nvSpPr>
        <p:spPr>
          <a:xfrm>
            <a:off x="6648975" y="3897175"/>
            <a:ext cx="19881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alibri"/>
                <a:ea typeface="Calibri"/>
                <a:cs typeface="Calibri"/>
                <a:sym typeface="Calibri"/>
              </a:rPr>
              <a:t>E</a:t>
            </a:r>
            <a:r>
              <a:rPr lang="en" sz="1700" baseline="-25000">
                <a:latin typeface="Calibri"/>
                <a:ea typeface="Calibri"/>
                <a:cs typeface="Calibri"/>
                <a:sym typeface="Calibri"/>
              </a:rPr>
              <a:t>g</a:t>
            </a:r>
            <a:r>
              <a:rPr lang="en" sz="1500">
                <a:latin typeface="Calibri"/>
                <a:ea typeface="Calibri"/>
                <a:cs typeface="Calibri"/>
                <a:sym typeface="Calibri"/>
              </a:rPr>
              <a:t> @ 294K: 1.425eV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1" name="Google Shape;91;p14"/>
          <p:cNvCxnSpPr/>
          <p:nvPr/>
        </p:nvCxnSpPr>
        <p:spPr>
          <a:xfrm rot="10800000" flipH="1">
            <a:off x="3944225" y="2171338"/>
            <a:ext cx="453000" cy="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92" name="Google Shape;92;p14"/>
          <p:cNvCxnSpPr/>
          <p:nvPr/>
        </p:nvCxnSpPr>
        <p:spPr>
          <a:xfrm rot="10800000" flipH="1">
            <a:off x="3881850" y="2379763"/>
            <a:ext cx="453000" cy="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93" name="Google Shape;93;p14"/>
          <p:cNvSpPr/>
          <p:nvPr/>
        </p:nvSpPr>
        <p:spPr>
          <a:xfrm>
            <a:off x="1082175" y="2917775"/>
            <a:ext cx="168300" cy="201900"/>
          </a:xfrm>
          <a:prstGeom prst="ellips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4"/>
          <p:cNvSpPr/>
          <p:nvPr/>
        </p:nvSpPr>
        <p:spPr>
          <a:xfrm>
            <a:off x="1082175" y="2070688"/>
            <a:ext cx="168300" cy="201900"/>
          </a:xfrm>
          <a:prstGeom prst="ellipse">
            <a:avLst/>
          </a:prstGeom>
          <a:solidFill>
            <a:schemeClr val="dk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14"/>
          <p:cNvSpPr/>
          <p:nvPr/>
        </p:nvSpPr>
        <p:spPr>
          <a:xfrm rot="10800000" flipH="1">
            <a:off x="3367625" y="2917778"/>
            <a:ext cx="1118950" cy="997125"/>
          </a:xfrm>
          <a:custGeom>
            <a:avLst/>
            <a:gdLst/>
            <a:ahLst/>
            <a:cxnLst/>
            <a:rect l="l" t="t" r="r" b="b"/>
            <a:pathLst>
              <a:path w="44758" h="39885" extrusionOk="0">
                <a:moveTo>
                  <a:pt x="0" y="1504"/>
                </a:moveTo>
                <a:cubicBezTo>
                  <a:pt x="3448" y="7898"/>
                  <a:pt x="13226" y="40120"/>
                  <a:pt x="20686" y="39869"/>
                </a:cubicBezTo>
                <a:cubicBezTo>
                  <a:pt x="28146" y="39618"/>
                  <a:pt x="40746" y="6645"/>
                  <a:pt x="44758" y="0"/>
                </a:cubicBezTo>
              </a:path>
            </a:pathLst>
          </a:cu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6" name="Google Shape;96;p14"/>
          <p:cNvSpPr/>
          <p:nvPr/>
        </p:nvSpPr>
        <p:spPr>
          <a:xfrm>
            <a:off x="3800975" y="2931088"/>
            <a:ext cx="168300" cy="201900"/>
          </a:xfrm>
          <a:prstGeom prst="ellips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14"/>
          <p:cNvSpPr/>
          <p:nvPr/>
        </p:nvSpPr>
        <p:spPr>
          <a:xfrm>
            <a:off x="3811025" y="2183988"/>
            <a:ext cx="168300" cy="201900"/>
          </a:xfrm>
          <a:prstGeom prst="ellipse">
            <a:avLst/>
          </a:prstGeom>
          <a:solidFill>
            <a:schemeClr val="dk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14"/>
          <p:cNvSpPr/>
          <p:nvPr/>
        </p:nvSpPr>
        <p:spPr>
          <a:xfrm>
            <a:off x="3682925" y="1984050"/>
            <a:ext cx="407400" cy="1269300"/>
          </a:xfrm>
          <a:prstGeom prst="ellipse">
            <a:avLst/>
          </a:prstGeom>
          <a:noFill/>
          <a:ln w="19050" cap="flat" cmpd="sng">
            <a:solidFill>
              <a:srgbClr val="8E7CC3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14"/>
          <p:cNvSpPr/>
          <p:nvPr/>
        </p:nvSpPr>
        <p:spPr>
          <a:xfrm>
            <a:off x="1282575" y="2253350"/>
            <a:ext cx="711000" cy="615600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rgbClr val="93C4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14"/>
          <p:cNvSpPr/>
          <p:nvPr/>
        </p:nvSpPr>
        <p:spPr>
          <a:xfrm>
            <a:off x="4090325" y="2193276"/>
            <a:ext cx="520800" cy="160800"/>
          </a:xfrm>
          <a:prstGeom prst="rect">
            <a:avLst/>
          </a:prstGeom>
          <a:solidFill>
            <a:srgbClr val="B4A7D6"/>
          </a:solidFill>
          <a:ln w="9525" cap="flat" cmpd="sng">
            <a:solidFill>
              <a:srgbClr val="B4A7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14"/>
          <p:cNvSpPr txBox="1"/>
          <p:nvPr/>
        </p:nvSpPr>
        <p:spPr>
          <a:xfrm>
            <a:off x="4434850" y="2075775"/>
            <a:ext cx="1407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B4A7D6"/>
                </a:highlight>
                <a:latin typeface="Calibri"/>
                <a:ea typeface="Calibri"/>
                <a:cs typeface="Calibri"/>
                <a:sym typeface="Calibri"/>
              </a:rPr>
              <a:t>Exciton level E</a:t>
            </a:r>
            <a:r>
              <a:rPr lang="en" baseline="-25000">
                <a:highlight>
                  <a:srgbClr val="B4A7D6"/>
                </a:highlight>
                <a:latin typeface="Calibri"/>
                <a:ea typeface="Calibri"/>
                <a:cs typeface="Calibri"/>
                <a:sym typeface="Calibri"/>
              </a:rPr>
              <a:t>b</a:t>
            </a:r>
            <a:endParaRPr>
              <a:highlight>
                <a:srgbClr val="B4A7D6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2" name="Google Shape;102;p14"/>
          <p:cNvPicPr preferRelativeResize="0"/>
          <p:nvPr/>
        </p:nvPicPr>
        <p:blipFill rotWithShape="1">
          <a:blip r:embed="rId4">
            <a:alphaModFix/>
          </a:blip>
          <a:srcRect l="3762" t="6428" r="5353"/>
          <a:stretch/>
        </p:blipFill>
        <p:spPr>
          <a:xfrm>
            <a:off x="3200563" y="3787250"/>
            <a:ext cx="1815581" cy="6156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3" name="Google Shape;103;p14"/>
          <p:cNvGrpSpPr/>
          <p:nvPr/>
        </p:nvGrpSpPr>
        <p:grpSpPr>
          <a:xfrm>
            <a:off x="3060675" y="4280500"/>
            <a:ext cx="2634900" cy="778050"/>
            <a:chOff x="3365475" y="4280500"/>
            <a:chExt cx="2634900" cy="778050"/>
          </a:xfrm>
        </p:grpSpPr>
        <p:sp>
          <p:nvSpPr>
            <p:cNvPr id="104" name="Google Shape;104;p14"/>
            <p:cNvSpPr txBox="1"/>
            <p:nvPr/>
          </p:nvSpPr>
          <p:spPr>
            <a:xfrm>
              <a:off x="3589875" y="4280500"/>
              <a:ext cx="2410500" cy="738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Calibri"/>
                  <a:ea typeface="Calibri"/>
                  <a:cs typeface="Calibri"/>
                  <a:sym typeface="Calibri"/>
                </a:rPr>
                <a:t>Rydberg constant</a:t>
              </a:r>
              <a:endParaRPr sz="1200">
                <a:latin typeface="Calibri"/>
                <a:ea typeface="Calibri"/>
                <a:cs typeface="Calibri"/>
                <a:sym typeface="Calibri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Calibri"/>
                  <a:ea typeface="Calibri"/>
                  <a:cs typeface="Calibri"/>
                  <a:sym typeface="Calibri"/>
                </a:rPr>
                <a:t>Reduced effective mass</a:t>
              </a:r>
              <a:endParaRPr sz="1200">
                <a:latin typeface="Calibri"/>
                <a:ea typeface="Calibri"/>
                <a:cs typeface="Calibri"/>
                <a:sym typeface="Calibri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Calibri"/>
                  <a:ea typeface="Calibri"/>
                  <a:cs typeface="Calibri"/>
                  <a:sym typeface="Calibri"/>
                </a:rPr>
                <a:t>Dielectric constant/ screening term</a:t>
              </a:r>
              <a:endParaRPr sz="1200"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05" name="Google Shape;105;p1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365475" y="4615275"/>
              <a:ext cx="291837" cy="160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6" name="Google Shape;106;p1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367621" y="4356700"/>
              <a:ext cx="243544" cy="263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7" name="Google Shape;107;p14"/>
            <p:cNvPicPr preferRelativeResize="0"/>
            <p:nvPr/>
          </p:nvPicPr>
          <p:blipFill rotWithShape="1">
            <a:blip r:embed="rId7">
              <a:alphaModFix/>
            </a:blip>
            <a:srcRect r="21414"/>
            <a:stretch/>
          </p:blipFill>
          <p:spPr>
            <a:xfrm>
              <a:off x="3365475" y="4796418"/>
              <a:ext cx="291825" cy="26213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5"/>
          <p:cNvSpPr txBox="1">
            <a:spLocks noGrp="1"/>
          </p:cNvSpPr>
          <p:nvPr>
            <p:ph type="title"/>
          </p:nvPr>
        </p:nvSpPr>
        <p:spPr>
          <a:xfrm>
            <a:off x="0" y="246630"/>
            <a:ext cx="4877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220">
                <a:latin typeface="Montserrat"/>
                <a:ea typeface="Montserrat"/>
                <a:cs typeface="Montserrat"/>
                <a:sym typeface="Montserrat"/>
              </a:rPr>
              <a:t>Excitons in perovskites</a:t>
            </a:r>
            <a:endParaRPr sz="222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13" name="Google Shape;113;p15"/>
          <p:cNvPicPr preferRelativeResize="0"/>
          <p:nvPr/>
        </p:nvPicPr>
        <p:blipFill rotWithShape="1">
          <a:blip r:embed="rId3">
            <a:alphaModFix/>
          </a:blip>
          <a:srcRect l="1924" t="3619" r="51238" b="3097"/>
          <a:stretch/>
        </p:blipFill>
        <p:spPr>
          <a:xfrm>
            <a:off x="597275" y="1388286"/>
            <a:ext cx="1984149" cy="1936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5"/>
          <p:cNvPicPr preferRelativeResize="0"/>
          <p:nvPr/>
        </p:nvPicPr>
        <p:blipFill rotWithShape="1">
          <a:blip r:embed="rId3">
            <a:alphaModFix/>
          </a:blip>
          <a:srcRect l="49462" t="3620" r="1237" b="46228"/>
          <a:stretch/>
        </p:blipFill>
        <p:spPr>
          <a:xfrm>
            <a:off x="642075" y="3419811"/>
            <a:ext cx="1894550" cy="944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5"/>
          <p:cNvPicPr preferRelativeResize="0"/>
          <p:nvPr/>
        </p:nvPicPr>
        <p:blipFill rotWithShape="1">
          <a:blip r:embed="rId4">
            <a:alphaModFix/>
          </a:blip>
          <a:srcRect l="3762" t="6428" r="5353"/>
          <a:stretch/>
        </p:blipFill>
        <p:spPr>
          <a:xfrm>
            <a:off x="3534626" y="1909655"/>
            <a:ext cx="2586200" cy="8769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6" name="Google Shape;116;p15"/>
          <p:cNvGrpSpPr/>
          <p:nvPr/>
        </p:nvGrpSpPr>
        <p:grpSpPr>
          <a:xfrm>
            <a:off x="6295525" y="1959080"/>
            <a:ext cx="2634900" cy="778050"/>
            <a:chOff x="3365475" y="4280500"/>
            <a:chExt cx="2634900" cy="778050"/>
          </a:xfrm>
        </p:grpSpPr>
        <p:sp>
          <p:nvSpPr>
            <p:cNvPr id="117" name="Google Shape;117;p15"/>
            <p:cNvSpPr txBox="1"/>
            <p:nvPr/>
          </p:nvSpPr>
          <p:spPr>
            <a:xfrm>
              <a:off x="3589875" y="4280500"/>
              <a:ext cx="2410500" cy="738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Calibri"/>
                  <a:ea typeface="Calibri"/>
                  <a:cs typeface="Calibri"/>
                  <a:sym typeface="Calibri"/>
                </a:rPr>
                <a:t>Rydberg constant</a:t>
              </a:r>
              <a:endParaRPr sz="1200">
                <a:latin typeface="Calibri"/>
                <a:ea typeface="Calibri"/>
                <a:cs typeface="Calibri"/>
                <a:sym typeface="Calibri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Calibri"/>
                  <a:ea typeface="Calibri"/>
                  <a:cs typeface="Calibri"/>
                  <a:sym typeface="Calibri"/>
                </a:rPr>
                <a:t>Reduced effective mass</a:t>
              </a:r>
              <a:endParaRPr sz="1200">
                <a:latin typeface="Calibri"/>
                <a:ea typeface="Calibri"/>
                <a:cs typeface="Calibri"/>
                <a:sym typeface="Calibri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Calibri"/>
                  <a:ea typeface="Calibri"/>
                  <a:cs typeface="Calibri"/>
                  <a:sym typeface="Calibri"/>
                </a:rPr>
                <a:t>Dielectric constant/ screening term</a:t>
              </a:r>
              <a:endParaRPr sz="1200"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18" name="Google Shape;118;p1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365475" y="4615275"/>
              <a:ext cx="291837" cy="160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9" name="Google Shape;119;p1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367621" y="4356700"/>
              <a:ext cx="243544" cy="263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0" name="Google Shape;120;p15"/>
            <p:cNvPicPr preferRelativeResize="0"/>
            <p:nvPr/>
          </p:nvPicPr>
          <p:blipFill rotWithShape="1">
            <a:blip r:embed="rId7">
              <a:alphaModFix/>
            </a:blip>
            <a:srcRect r="21414"/>
            <a:stretch/>
          </p:blipFill>
          <p:spPr>
            <a:xfrm>
              <a:off x="3365475" y="4796418"/>
              <a:ext cx="291825" cy="26213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1" name="Google Shape;121;p15"/>
          <p:cNvSpPr txBox="1"/>
          <p:nvPr/>
        </p:nvSpPr>
        <p:spPr>
          <a:xfrm>
            <a:off x="544750" y="949261"/>
            <a:ext cx="2089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u="sng" dirty="0">
                <a:latin typeface="Calibri"/>
                <a:ea typeface="Calibri"/>
                <a:cs typeface="Calibri"/>
                <a:sym typeface="Calibri"/>
              </a:rPr>
              <a:t>Highly polarizable lattice </a:t>
            </a:r>
            <a:endParaRPr b="1" u="sng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p15"/>
          <p:cNvSpPr txBox="1"/>
          <p:nvPr/>
        </p:nvSpPr>
        <p:spPr>
          <a:xfrm>
            <a:off x="3093725" y="1470630"/>
            <a:ext cx="4812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u="sng">
                <a:latin typeface="Calibri"/>
                <a:ea typeface="Calibri"/>
                <a:cs typeface="Calibri"/>
                <a:sym typeface="Calibri"/>
              </a:rPr>
              <a:t>Major controversies in calculating exciton binding energy </a:t>
            </a:r>
            <a:endParaRPr b="1" u="sng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p15"/>
          <p:cNvSpPr txBox="1"/>
          <p:nvPr/>
        </p:nvSpPr>
        <p:spPr>
          <a:xfrm>
            <a:off x="3482450" y="3097255"/>
            <a:ext cx="51168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AutoNum type="arabicPeriod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Which dielectric constant to use? Static (eps = 5) or high-frequency one (eps = 30)?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AutoNum type="arabicPeriod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How to account for change in Eb w.r.t temperature?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6"/>
          <p:cNvSpPr/>
          <p:nvPr/>
        </p:nvSpPr>
        <p:spPr>
          <a:xfrm>
            <a:off x="347875" y="3028175"/>
            <a:ext cx="2689800" cy="2031900"/>
          </a:xfrm>
          <a:prstGeom prst="bracketPair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16"/>
          <p:cNvSpPr/>
          <p:nvPr/>
        </p:nvSpPr>
        <p:spPr>
          <a:xfrm>
            <a:off x="257575" y="572700"/>
            <a:ext cx="2718000" cy="20466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34,940 ABX3 materials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23 features</a:t>
            </a:r>
            <a:endParaRPr/>
          </a:p>
        </p:txBody>
      </p:sp>
      <p:sp>
        <p:nvSpPr>
          <p:cNvPr id="130" name="Google Shape;130;p16"/>
          <p:cNvSpPr/>
          <p:nvPr/>
        </p:nvSpPr>
        <p:spPr>
          <a:xfrm>
            <a:off x="6201025" y="572688"/>
            <a:ext cx="2718000" cy="20466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120 ABX3 materials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101 features</a:t>
            </a:r>
            <a:endParaRPr/>
          </a:p>
        </p:txBody>
      </p:sp>
      <p:sp>
        <p:nvSpPr>
          <p:cNvPr id="131" name="Google Shape;131;p16"/>
          <p:cNvSpPr/>
          <p:nvPr/>
        </p:nvSpPr>
        <p:spPr>
          <a:xfrm>
            <a:off x="3229300" y="572700"/>
            <a:ext cx="2718000" cy="20466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23,112 ABX3 materials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7 features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16"/>
          <p:cNvSpPr txBox="1">
            <a:spLocks noGrp="1"/>
          </p:cNvSpPr>
          <p:nvPr>
            <p:ph type="title"/>
          </p:nvPr>
        </p:nvSpPr>
        <p:spPr>
          <a:xfrm>
            <a:off x="0" y="0"/>
            <a:ext cx="9047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120">
                <a:latin typeface="Montserrat"/>
                <a:ea typeface="Montserrat"/>
                <a:cs typeface="Montserrat"/>
                <a:sym typeface="Montserrat"/>
              </a:rPr>
              <a:t>Ablation of features in deep NN to obtain most relevant features</a:t>
            </a:r>
            <a:endParaRPr sz="212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33" name="Google Shape;133;p16" descr="New logo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07425" y="772913"/>
            <a:ext cx="2361750" cy="87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16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9563" y="729019"/>
            <a:ext cx="2054026" cy="96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16">
            <a:hlinkClick r:id="rId7"/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870758" y="729012"/>
            <a:ext cx="1378537" cy="96605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6"/>
          <p:cNvSpPr txBox="1">
            <a:spLocks noGrp="1"/>
          </p:cNvSpPr>
          <p:nvPr>
            <p:ph type="title"/>
          </p:nvPr>
        </p:nvSpPr>
        <p:spPr>
          <a:xfrm>
            <a:off x="474625" y="25282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descriptors</a:t>
            </a:r>
            <a:endParaRPr/>
          </a:p>
        </p:txBody>
      </p:sp>
      <p:pic>
        <p:nvPicPr>
          <p:cNvPr id="137" name="Google Shape;137;p1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952200" y="3100950"/>
            <a:ext cx="1143000" cy="1647825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6"/>
          <p:cNvSpPr/>
          <p:nvPr/>
        </p:nvSpPr>
        <p:spPr>
          <a:xfrm>
            <a:off x="3184500" y="3831263"/>
            <a:ext cx="702600" cy="3249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16"/>
          <p:cNvSpPr/>
          <p:nvPr/>
        </p:nvSpPr>
        <p:spPr>
          <a:xfrm>
            <a:off x="5160300" y="3831250"/>
            <a:ext cx="702600" cy="3249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16"/>
          <p:cNvSpPr txBox="1"/>
          <p:nvPr/>
        </p:nvSpPr>
        <p:spPr>
          <a:xfrm>
            <a:off x="435338" y="3028175"/>
            <a:ext cx="2514900" cy="20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alibri"/>
                <a:ea typeface="Calibri"/>
                <a:cs typeface="Calibri"/>
                <a:sym typeface="Calibri"/>
              </a:rPr>
              <a:t>Band Gap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alibri"/>
                <a:ea typeface="Calibri"/>
                <a:cs typeface="Calibri"/>
                <a:sym typeface="Calibri"/>
              </a:rPr>
              <a:t>Formation Energy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alibri"/>
                <a:ea typeface="Calibri"/>
                <a:cs typeface="Calibri"/>
                <a:sym typeface="Calibri"/>
              </a:rPr>
              <a:t>Stability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Ionic radii and atomic volume of abx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Lattice constant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alibri"/>
                <a:ea typeface="Calibri"/>
                <a:cs typeface="Calibri"/>
                <a:sym typeface="Calibri"/>
              </a:rPr>
              <a:t>…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16"/>
          <p:cNvSpPr txBox="1"/>
          <p:nvPr/>
        </p:nvSpPr>
        <p:spPr>
          <a:xfrm>
            <a:off x="6195438" y="3770500"/>
            <a:ext cx="25149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Calibri"/>
                <a:ea typeface="Calibri"/>
                <a:cs typeface="Calibri"/>
                <a:sym typeface="Calibri"/>
              </a:rPr>
              <a:t>Exciton binding energy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p16"/>
          <p:cNvSpPr txBox="1"/>
          <p:nvPr/>
        </p:nvSpPr>
        <p:spPr>
          <a:xfrm>
            <a:off x="3544950" y="2769600"/>
            <a:ext cx="2054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Fully connected deep NN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p16"/>
          <p:cNvSpPr txBox="1"/>
          <p:nvPr/>
        </p:nvSpPr>
        <p:spPr>
          <a:xfrm>
            <a:off x="3135750" y="4748775"/>
            <a:ext cx="2872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LassoCV as classical ML benchmark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227</Words>
  <Application>Microsoft Office PowerPoint</Application>
  <PresentationFormat>On-screen Show (16:9)</PresentationFormat>
  <Paragraphs>64</Paragraphs>
  <Slides>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Calibri</vt:lpstr>
      <vt:lpstr>Montserrat</vt:lpstr>
      <vt:lpstr>Arial</vt:lpstr>
      <vt:lpstr>Simple Light</vt:lpstr>
      <vt:lpstr>DFT bypass with machine learning for the prediction of exciton binding energy in perovskite solar cells</vt:lpstr>
      <vt:lpstr>Optical properties with and without excitonic effects in direct semiconductors</vt:lpstr>
      <vt:lpstr>Excitons in perovskites</vt:lpstr>
      <vt:lpstr>Ablation of features in deep NN to obtain most relevant features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DFT bypass with machine learning for the prediction of exciton binding energy in perovskite solar cells</dc:title>
  <cp:lastModifiedBy>Aaron Peng</cp:lastModifiedBy>
  <cp:revision>2</cp:revision>
  <dcterms:modified xsi:type="dcterms:W3CDTF">2023-01-19T13:24:17Z</dcterms:modified>
</cp:coreProperties>
</file>